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61" r:id="rId4"/>
    <p:sldId id="262" r:id="rId5"/>
    <p:sldId id="295" r:id="rId6"/>
    <p:sldId id="282" r:id="rId7"/>
    <p:sldId id="279" r:id="rId8"/>
    <p:sldId id="280" r:id="rId9"/>
    <p:sldId id="281" r:id="rId10"/>
    <p:sldId id="296" r:id="rId11"/>
    <p:sldId id="283" r:id="rId12"/>
    <p:sldId id="297" r:id="rId13"/>
    <p:sldId id="284" r:id="rId14"/>
    <p:sldId id="285" r:id="rId15"/>
    <p:sldId id="289" r:id="rId16"/>
    <p:sldId id="286" r:id="rId17"/>
    <p:sldId id="287" r:id="rId18"/>
    <p:sldId id="291" r:id="rId19"/>
    <p:sldId id="292" r:id="rId20"/>
    <p:sldId id="293" r:id="rId21"/>
    <p:sldId id="25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C18B7B2-CE19-4CB1-B154-132FEC0332B9}">
          <p14:sldIdLst>
            <p14:sldId id="256"/>
          </p14:sldIdLst>
        </p14:section>
        <p14:section name="Background" id="{E7241946-40A4-4D44-A87C-4A73BC018AD2}">
          <p14:sldIdLst>
            <p14:sldId id="260"/>
            <p14:sldId id="261"/>
            <p14:sldId id="262"/>
            <p14:sldId id="295"/>
            <p14:sldId id="282"/>
            <p14:sldId id="279"/>
            <p14:sldId id="280"/>
            <p14:sldId id="281"/>
            <p14:sldId id="296"/>
          </p14:sldIdLst>
        </p14:section>
        <p14:section name="Experimental Results" id="{35849938-71BA-4D24-9302-A9EF00F6378D}">
          <p14:sldIdLst>
            <p14:sldId id="283"/>
            <p14:sldId id="297"/>
            <p14:sldId id="284"/>
            <p14:sldId id="285"/>
            <p14:sldId id="289"/>
            <p14:sldId id="286"/>
            <p14:sldId id="287"/>
          </p14:sldIdLst>
        </p14:section>
        <p14:section name="Work to Date" id="{6342D827-11E0-4229-B48A-D0B861D173C4}">
          <p14:sldIdLst>
            <p14:sldId id="291"/>
            <p14:sldId id="292"/>
          </p14:sldIdLst>
        </p14:section>
        <p14:section name="Future Work" id="{CBC7BC30-BE84-4AEC-B709-112EE87D4219}">
          <p14:sldIdLst>
            <p14:sldId id="293"/>
          </p14:sldIdLst>
        </p14:section>
        <p14:section name="Closing" id="{3BB32B86-1E65-4F99-8E5A-5C0C46C9C70C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9" autoAdjust="0"/>
  </p:normalViewPr>
  <p:slideViewPr>
    <p:cSldViewPr>
      <p:cViewPr varScale="1">
        <p:scale>
          <a:sx n="112" d="100"/>
          <a:sy n="112" d="100"/>
        </p:scale>
        <p:origin x="-158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Tuesday, 29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Tuesday, 29 March 2016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BME GSC Student Seminar Series</a:t>
            </a:r>
          </a:p>
          <a:p>
            <a:pPr eaLnBrk="1" hangingPunct="1"/>
            <a:r>
              <a:rPr lang="en-US" altLang="en-US" dirty="0" smtClean="0"/>
              <a:t>31 March 2016</a:t>
            </a:r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  <a:endParaRPr lang="en-US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what we observe in animals (mice, gerbil, chinchilla, marmoset), what would a good test to tease out AN degradation look like for humans?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Noninvasive (keeps the IRB happy)</a:t>
            </a:r>
          </a:p>
          <a:p>
            <a:r>
              <a:rPr lang="en-US" dirty="0" smtClean="0"/>
              <a:t>Objective (no subjective/task-reporting bias)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So, ABRs.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Wave I (AN) hard to capture in humans, but lower changes propagate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 What AN features are robust?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Design a psychophysical task that will stress low-SR fibers, then correlate ABR changes to it  ABR test.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6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normal ABRs.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2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9920"/>
            <a:ext cx="7924800" cy="18846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changes correlate with performance differences, even in “normal” listeners.</a:t>
            </a:r>
          </a:p>
          <a:p>
            <a:r>
              <a:rPr lang="en-US" sz="2000" b="1" dirty="0" smtClean="0">
                <a:sym typeface="Wingdings" panose="05000000000000000000" pitchFamily="2" charset="2"/>
              </a:rPr>
              <a:t>The Idea: </a:t>
            </a:r>
            <a:r>
              <a:rPr lang="en-US" sz="2000" dirty="0" smtClean="0">
                <a:sym typeface="Wingdings" panose="05000000000000000000" pitchFamily="2" charset="2"/>
              </a:rPr>
              <a:t>Low SR fibers saturate later, are more resistant to noise.  If they’re removed, recovery should be slower, and the latency should increase.</a:t>
            </a:r>
          </a:p>
          <a:p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78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(modeled)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622609"/>
            <a:ext cx="7924800" cy="2549591"/>
          </a:xfrm>
        </p:spPr>
        <p:txBody>
          <a:bodyPr/>
          <a:lstStyle/>
          <a:p>
            <a:r>
              <a:rPr lang="en-US" dirty="0" smtClean="0"/>
              <a:t>Models predict low-SR contribution increase (good)</a:t>
            </a:r>
          </a:p>
          <a:p>
            <a:r>
              <a:rPr lang="en-US" dirty="0" err="1" smtClean="0"/>
              <a:t>Zilany</a:t>
            </a:r>
            <a:r>
              <a:rPr lang="en-US" dirty="0" smtClean="0"/>
              <a:t> and Bruce model shows trend in right direction, but misses the magnitude of the latency change</a:t>
            </a:r>
          </a:p>
          <a:p>
            <a:r>
              <a:rPr lang="en-US" dirty="0" err="1" smtClean="0"/>
              <a:t>Verhulst</a:t>
            </a:r>
            <a:r>
              <a:rPr lang="en-US" dirty="0" smtClean="0"/>
              <a:t> model shows no latency change at all.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         The models are not reflecting the data 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304800" y="1295401"/>
            <a:ext cx="2819400" cy="232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3571875" y="1295401"/>
            <a:ext cx="4916472" cy="22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3499498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2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Deficiencies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 the Auditory Nerve</a:t>
            </a:r>
            <a:endParaRPr lang="en-US" dirty="0"/>
          </a:p>
          <a:p>
            <a:r>
              <a:rPr lang="en-US" b="1" dirty="0" smtClean="0"/>
              <a:t>In the Brainstem</a:t>
            </a:r>
          </a:p>
          <a:p>
            <a:r>
              <a:rPr lang="en-US" b="1" dirty="0" smtClean="0"/>
              <a:t>In the Midbrain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7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SR Type </a:t>
            </a:r>
            <a:r>
              <a:rPr lang="en-US" sz="2800" baseline="0" dirty="0" smtClean="0"/>
              <a:t>Might</a:t>
            </a:r>
            <a:r>
              <a:rPr lang="en-US" sz="2800" dirty="0" smtClean="0"/>
              <a:t> Correlate to </a:t>
            </a:r>
            <a:r>
              <a:rPr lang="en-US" sz="2800" baseline="0" dirty="0" smtClean="0"/>
              <a:t>CFs (in chinchilla)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3314" name="Picture 2" descr="C:\Users\Graham Voysey\Downloads\F4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3276600" cy="32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3898" y="6467546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Temchin</a:t>
            </a:r>
            <a:r>
              <a:rPr lang="en-US" sz="1000" dirty="0" smtClean="0">
                <a:latin typeface="+mj-lt"/>
              </a:rPr>
              <a:t> &amp; </a:t>
            </a:r>
            <a:r>
              <a:rPr lang="en-US" sz="1000" dirty="0" err="1" smtClean="0">
                <a:latin typeface="+mj-lt"/>
              </a:rPr>
              <a:t>Ruggero</a:t>
            </a:r>
            <a:r>
              <a:rPr lang="en-US" sz="1000" dirty="0" smtClean="0">
                <a:latin typeface="+mj-lt"/>
              </a:rPr>
              <a:t> (2008)</a:t>
            </a:r>
            <a:endParaRPr lang="en-US" sz="1000" dirty="0">
              <a:latin typeface="+mj-lt"/>
            </a:endParaRPr>
          </a:p>
        </p:txBody>
      </p:sp>
      <p:pic>
        <p:nvPicPr>
          <p:cNvPr id="13315" name="Picture 3" descr="C:\Users\Graham Voysey\Downloads\F1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72565"/>
          <a:stretch/>
        </p:blipFill>
        <p:spPr bwMode="auto">
          <a:xfrm>
            <a:off x="4800600" y="1143000"/>
            <a:ext cx="4074478" cy="26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Graham Voysey\Downloads\F2.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9"/>
          <a:stretch/>
        </p:blipFill>
        <p:spPr bwMode="auto">
          <a:xfrm>
            <a:off x="5148898" y="3862463"/>
            <a:ext cx="3733800" cy="26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Brainstem Is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67576"/>
            <a:ext cx="7924800" cy="1704624"/>
          </a:xfrm>
        </p:spPr>
        <p:txBody>
          <a:bodyPr/>
          <a:lstStyle/>
          <a:p>
            <a:r>
              <a:rPr lang="en-US" sz="2000" dirty="0" smtClean="0"/>
              <a:t>There’s evidence of selective projection of low-SR fibers to the Dorsal Cochlear Nucleus (in cats)</a:t>
            </a:r>
          </a:p>
          <a:p>
            <a:r>
              <a:rPr lang="en-US" sz="2000" dirty="0" smtClean="0"/>
              <a:t>Areas with many low-SR projections bypass the IC (!) but also send collaterals. </a:t>
            </a:r>
          </a:p>
          <a:p>
            <a:r>
              <a:rPr lang="en-US" sz="2000" dirty="0" smtClean="0"/>
              <a:t>Specificity of projection from DCN</a:t>
            </a:r>
            <a:r>
              <a:rPr lang="en-US" sz="2000" dirty="0" smtClean="0">
                <a:sym typeface="Wingdings" panose="05000000000000000000" pitchFamily="2" charset="2"/>
              </a:rPr>
              <a:t>IC might correlate with SR. 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1"/>
          <a:stretch/>
        </p:blipFill>
        <p:spPr bwMode="auto">
          <a:xfrm>
            <a:off x="1866900" y="1295400"/>
            <a:ext cx="5410200" cy="290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19900" y="4072995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Ruygo</a:t>
            </a:r>
            <a:r>
              <a:rPr lang="en-US" sz="1000" dirty="0" smtClean="0">
                <a:latin typeface="+mj-lt"/>
              </a:rPr>
              <a:t> (08)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5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Midbrain</a:t>
            </a:r>
            <a:r>
              <a:rPr lang="en-US" baseline="0" dirty="0" smtClean="0"/>
              <a:t> is More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20875"/>
            <a:ext cx="7924800" cy="2927525"/>
          </a:xfrm>
        </p:spPr>
        <p:txBody>
          <a:bodyPr/>
          <a:lstStyle/>
          <a:p>
            <a:r>
              <a:rPr lang="en-US" dirty="0" smtClean="0"/>
              <a:t>In the Inferior Colliculus, at least 3 neuron types respond to complex tones – not just the 1 modeled so far, with different Modulation Transfer Functions</a:t>
            </a:r>
          </a:p>
          <a:p>
            <a:r>
              <a:rPr lang="en-US" dirty="0" smtClean="0"/>
              <a:t>Assuming selective projection, there’s no guarantee that each MTF “sees” equally weighted SR contributions – and CF dependence effectively guarantees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219200"/>
            <a:ext cx="5915025" cy="21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5600" y="3074654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Carney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4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Improved</a:t>
            </a:r>
            <a:r>
              <a:rPr lang="en-US" baseline="0" dirty="0" smtClean="0"/>
              <a:t>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16387" name="Picture 3" descr="C:\Users\Graham Voysey\Projects\thesis\slides\model flow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275638" cy="39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1043002" cy="7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to</a:t>
            </a:r>
            <a:r>
              <a:rPr lang="en-US" baseline="0" dirty="0" smtClean="0"/>
              <a:t>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3048000"/>
          </a:xfrm>
        </p:spPr>
        <p:txBody>
          <a:bodyPr/>
          <a:lstStyle/>
          <a:p>
            <a:r>
              <a:rPr lang="en-US" dirty="0" smtClean="0"/>
              <a:t>Models now have a convenient Python framework for fine tuning parameters and stimuli (no </a:t>
            </a:r>
            <a:r>
              <a:rPr lang="en-US" dirty="0" err="1" smtClean="0"/>
              <a:t>matlab</a:t>
            </a:r>
            <a:r>
              <a:rPr lang="en-US" dirty="0" smtClean="0"/>
              <a:t>!)</a:t>
            </a:r>
          </a:p>
          <a:p>
            <a:r>
              <a:rPr lang="en-US" dirty="0" smtClean="0"/>
              <a:t>Models now run in parallel and are cluster-ready (easy to specify, run, and save many conditions)</a:t>
            </a:r>
          </a:p>
          <a:p>
            <a:r>
              <a:rPr lang="en-US" dirty="0" smtClean="0"/>
              <a:t>Summary statistics are generated on the fly</a:t>
            </a:r>
          </a:p>
          <a:p>
            <a:r>
              <a:rPr lang="en-US" dirty="0" smtClean="0"/>
              <a:t>CF dependence and new IC types in progress right now.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4267200"/>
            <a:ext cx="6553898" cy="1756306"/>
            <a:chOff x="-7322820" y="-3502660"/>
            <a:chExt cx="9443720" cy="3274060"/>
          </a:xfrm>
        </p:grpSpPr>
        <p:pic>
          <p:nvPicPr>
            <p:cNvPr id="17411" name="Picture 3" descr="C:\Users\Graham Voysey\Downloads\ranf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3" t="-8320" b="8320"/>
            <a:stretch/>
          </p:blipFill>
          <p:spPr bwMode="auto">
            <a:xfrm>
              <a:off x="-4254500" y="-3502660"/>
              <a:ext cx="3036570" cy="32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:\Users\Graham Voysey\Downloads\rdc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b="7734"/>
            <a:stretch/>
          </p:blipFill>
          <p:spPr bwMode="auto">
            <a:xfrm>
              <a:off x="-7322820" y="-3251200"/>
              <a:ext cx="3068320" cy="299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3" name="Picture 5" descr="C:\Users\Graham Voysey\Downloads\ricf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586" r="-9962" b="6562"/>
            <a:stretch/>
          </p:blipFill>
          <p:spPr bwMode="auto">
            <a:xfrm>
              <a:off x="-1244600" y="-3247391"/>
              <a:ext cx="3365500" cy="3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414" name="Picture 6" descr="C:\Users\Graham Voysey\Downloads\dtm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86200"/>
            <a:ext cx="2437030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Motivation: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NHT performance differences</a:t>
            </a:r>
          </a:p>
          <a:p>
            <a:r>
              <a:rPr lang="en-US" dirty="0" smtClean="0"/>
              <a:t>Mechanism(s) of HHL currently under debate;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37891" y="1447800"/>
            <a:ext cx="4576655" cy="1600200"/>
            <a:chOff x="653638" y="1447800"/>
            <a:chExt cx="3486975" cy="1219200"/>
          </a:xfrm>
        </p:grpSpPr>
        <p:pic>
          <p:nvPicPr>
            <p:cNvPr id="7" name="Picture 2" descr="C:\Users\Graham Voysey\Desktop\IMG_600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447800"/>
              <a:ext cx="1626013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Graham Voysey\Desktop\IMG_6002-blurre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8" y="1447800"/>
              <a:ext cx="1626012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5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r>
              <a:rPr lang="en-US" baseline="0" dirty="0" smtClean="0"/>
              <a:t> vs. Experimental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same stimulus as the human data</a:t>
            </a:r>
          </a:p>
          <a:p>
            <a:r>
              <a:rPr lang="en-US" dirty="0" smtClean="0"/>
              <a:t>Compute Wave V latency shifts</a:t>
            </a:r>
          </a:p>
          <a:p>
            <a:r>
              <a:rPr lang="en-US" dirty="0" smtClean="0"/>
              <a:t>On-line optimization of weights within physiological ranges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500" y="533400"/>
            <a:ext cx="1905000" cy="6858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Probable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tinnitus)</a:t>
            </a:r>
          </a:p>
          <a:p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pPr lvl="2"/>
            <a:r>
              <a:rPr lang="en-US" dirty="0" smtClean="0"/>
              <a:t>And, where would it happen?</a:t>
            </a:r>
          </a:p>
          <a:p>
            <a:pPr lvl="1"/>
            <a:r>
              <a:rPr lang="en-US" dirty="0" smtClean="0"/>
              <a:t>Auditory Nerve is a good place to start looking.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5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Mechanics of Hearing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0" b="9398"/>
          <a:stretch/>
        </p:blipFill>
        <p:spPr bwMode="auto">
          <a:xfrm>
            <a:off x="762000" y="1981200"/>
            <a:ext cx="7696200" cy="295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4825225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http://entsa.net</a:t>
            </a:r>
            <a:endParaRPr lang="en-US" sz="8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819400" y="4025226"/>
            <a:ext cx="457200" cy="86304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14500" r="43282" b="13059"/>
          <a:stretch/>
        </p:blipFill>
        <p:spPr bwMode="auto">
          <a:xfrm>
            <a:off x="142875" y="3733800"/>
            <a:ext cx="10001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Brace 14"/>
          <p:cNvSpPr/>
          <p:nvPr/>
        </p:nvSpPr>
        <p:spPr bwMode="auto">
          <a:xfrm rot="5400000">
            <a:off x="1981198" y="4050071"/>
            <a:ext cx="304802" cy="198120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3467098" y="4545371"/>
            <a:ext cx="304802" cy="99060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086224" y="4916848"/>
            <a:ext cx="304800" cy="24765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3" name="Right Brace 22"/>
          <p:cNvSpPr/>
          <p:nvPr/>
        </p:nvSpPr>
        <p:spPr bwMode="auto">
          <a:xfrm rot="5400000">
            <a:off x="4581525" y="4669194"/>
            <a:ext cx="304800" cy="74295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886200" y="3949251"/>
            <a:ext cx="533401" cy="8759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>
            <a:off x="3657600" y="2286000"/>
            <a:ext cx="381000" cy="80020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 flipV="1">
            <a:off x="4495800" y="3581400"/>
            <a:ext cx="457200" cy="10287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Mechanics of Hearing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143000"/>
            <a:ext cx="766354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1544" y="6056784"/>
            <a:ext cx="1502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/>
              <a:t>Hudspeth, 2014</a:t>
            </a:r>
            <a:endParaRPr lang="en-US" sz="9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8124372" y="32766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533400" y="5257800"/>
            <a:ext cx="990600" cy="22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4572000" y="4171623"/>
            <a:ext cx="4191000" cy="20966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724400" y="4114800"/>
            <a:ext cx="4191000" cy="2057400"/>
          </a:xfrm>
        </p:spPr>
        <p:txBody>
          <a:bodyPr/>
          <a:lstStyle/>
          <a:p>
            <a:r>
              <a:rPr lang="en-US" sz="1800" dirty="0" smtClean="0"/>
              <a:t>Basilar Membrane motion </a:t>
            </a:r>
            <a:r>
              <a:rPr lang="en-US" sz="18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800" b="1" dirty="0" smtClean="0">
                <a:sym typeface="Wingdings" panose="05000000000000000000" pitchFamily="2" charset="2"/>
              </a:rPr>
              <a:t>spontaneous firing rate</a:t>
            </a:r>
            <a:endParaRPr lang="en-US" sz="18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43272"/>
            <a:ext cx="4205967" cy="24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609600" y="5943600"/>
            <a:ext cx="4191000" cy="2678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" y="5954397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Kujawa</a:t>
            </a:r>
            <a:r>
              <a:rPr lang="en-US" sz="1000" dirty="0" smtClean="0">
                <a:latin typeface="+mj-lt"/>
              </a:rPr>
              <a:t> &amp; </a:t>
            </a:r>
            <a:r>
              <a:rPr lang="en-US" sz="1000" dirty="0" err="1" smtClean="0">
                <a:latin typeface="+mj-lt"/>
              </a:rPr>
              <a:t>Liberman</a:t>
            </a:r>
            <a:r>
              <a:rPr lang="en-US" sz="1000" dirty="0" smtClean="0">
                <a:latin typeface="+mj-lt"/>
              </a:rPr>
              <a:t> (09), Hudspeth (14)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1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Auditory Brainstem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153400" cy="2057400"/>
          </a:xfrm>
        </p:spPr>
        <p:txBody>
          <a:bodyPr/>
          <a:lstStyle/>
          <a:p>
            <a:r>
              <a:rPr lang="en-US" dirty="0" smtClean="0"/>
              <a:t>Noninvasive, EEG measure of compound neural activity of the auditory periphery to sound</a:t>
            </a:r>
          </a:p>
          <a:p>
            <a:r>
              <a:rPr lang="en-US" dirty="0" smtClean="0"/>
              <a:t>Characteristic wave shapes correlate with proper operation of OHCs, AN, Auditory Brainstem. </a:t>
            </a:r>
          </a:p>
          <a:p>
            <a:r>
              <a:rPr lang="en-US" dirty="0" smtClean="0"/>
              <a:t>Deficiencies in the chain propagate </a:t>
            </a:r>
            <a:r>
              <a:rPr lang="en-US" dirty="0" smtClean="0">
                <a:sym typeface="Wingdings" panose="05000000000000000000" pitchFamily="2" charset="2"/>
              </a:rPr>
              <a:t> Diagnostic Use!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14322" r="1768" b="3708"/>
          <a:stretch/>
        </p:blipFill>
        <p:spPr bwMode="auto">
          <a:xfrm>
            <a:off x="1566333" y="1066800"/>
            <a:ext cx="6011334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3739357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Durant (08)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1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Models of Audition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295400"/>
            <a:ext cx="4876800" cy="5181600"/>
          </a:xfrm>
        </p:spPr>
        <p:txBody>
          <a:bodyPr/>
          <a:lstStyle/>
          <a:p>
            <a:r>
              <a:rPr lang="en-US" dirty="0" err="1" smtClean="0"/>
              <a:t>Verhulst</a:t>
            </a:r>
            <a:r>
              <a:rPr lang="en-US" dirty="0" smtClean="0"/>
              <a:t> et. al (2012,14)</a:t>
            </a:r>
          </a:p>
          <a:p>
            <a:pPr lvl="1"/>
            <a:r>
              <a:rPr lang="en-US" dirty="0" smtClean="0"/>
              <a:t>Transmission-Line (“Slinky”) model of cochlea </a:t>
            </a:r>
            <a:r>
              <a:rPr lang="en-US" dirty="0" smtClean="0">
                <a:sym typeface="Wingdings" panose="05000000000000000000" pitchFamily="2" charset="2"/>
              </a:rPr>
              <a:t> Basilar Membrane {x(t),v(t)}</a:t>
            </a:r>
            <a:endParaRPr lang="en-US" dirty="0" smtClean="0"/>
          </a:p>
          <a:p>
            <a:pPr lvl="1"/>
            <a:r>
              <a:rPr lang="en-US" dirty="0" smtClean="0"/>
              <a:t>BM v(t) </a:t>
            </a:r>
            <a:r>
              <a:rPr lang="en-US" dirty="0" smtClean="0">
                <a:sym typeface="Wingdings" panose="05000000000000000000" pitchFamily="2" charset="2"/>
              </a:rPr>
              <a:t> Inner Hair Cell spike probability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IHC  Auditory Nerve Instantaneous Firing Rate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Weight by fiber type, sum  AN response, ABR Wave I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Nelson and Carney (2004)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Cochlear Nucleus (Wave III), Inferior Colliculus (Wave V)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CN : conv(AN, </a:t>
            </a:r>
            <a:r>
              <a:rPr lang="en-US" dirty="0" err="1" smtClean="0">
                <a:sym typeface="Wingdings" panose="05000000000000000000" pitchFamily="2" charset="2"/>
              </a:rPr>
              <a:t>inhib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excit</a:t>
            </a:r>
            <a:r>
              <a:rPr lang="en-US" dirty="0" smtClean="0">
                <a:sym typeface="Wingdings" panose="05000000000000000000" pitchFamily="2" charset="2"/>
              </a:rPr>
              <a:t>, lag)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IC   : conv(CN, </a:t>
            </a:r>
            <a:r>
              <a:rPr lang="en-US" dirty="0" err="1" smtClean="0">
                <a:sym typeface="Wingdings" panose="05000000000000000000" pitchFamily="2" charset="2"/>
              </a:rPr>
              <a:t>inhib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excit</a:t>
            </a:r>
            <a:r>
              <a:rPr lang="en-US" dirty="0" smtClean="0">
                <a:sym typeface="Wingdings" panose="05000000000000000000" pitchFamily="2" charset="2"/>
              </a:rPr>
              <a:t>, lag)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∑ (IC)  ABR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"/>
          <a:stretch/>
        </p:blipFill>
        <p:spPr bwMode="auto">
          <a:xfrm>
            <a:off x="457200" y="1219200"/>
            <a:ext cx="2902656" cy="498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2200" y="6154578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Verhulst</a:t>
            </a:r>
            <a:r>
              <a:rPr lang="en-US" sz="1000" dirty="0" smtClean="0">
                <a:latin typeface="+mj-lt"/>
              </a:rPr>
              <a:t>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3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Auditory Neuropathy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343400"/>
            <a:ext cx="8305800" cy="1905000"/>
          </a:xfrm>
        </p:spPr>
        <p:txBody>
          <a:bodyPr/>
          <a:lstStyle/>
          <a:p>
            <a:r>
              <a:rPr lang="en-US" dirty="0" smtClean="0"/>
              <a:t>Noise exposure that causes a Temporary Threshold Shift (or just Age!) </a:t>
            </a:r>
            <a:r>
              <a:rPr lang="en-US" dirty="0" smtClean="0">
                <a:sym typeface="Wingdings" panose="05000000000000000000" pitchFamily="2" charset="2"/>
              </a:rPr>
              <a:t> De-</a:t>
            </a:r>
            <a:r>
              <a:rPr lang="en-US" dirty="0" err="1" smtClean="0">
                <a:sym typeface="Wingdings" panose="05000000000000000000" pitchFamily="2" charset="2"/>
              </a:rPr>
              <a:t>afferentiation</a:t>
            </a:r>
            <a:r>
              <a:rPr lang="en-US" dirty="0" smtClean="0">
                <a:sym typeface="Wingdings" panose="05000000000000000000" pitchFamily="2" charset="2"/>
              </a:rPr>
              <a:t> of the IHC months or years before hair cell death (ABRs, thresholds remain normal)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49" y="11430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64149" y="41910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46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30 March 2016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51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2104</TotalTime>
  <Words>1126</Words>
  <Application>Microsoft Office PowerPoint</Application>
  <PresentationFormat>On-screen Show (4:3)</PresentationFormat>
  <Paragraphs>161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 Presentation</vt:lpstr>
      <vt:lpstr>Modeling the Effects of Auditory Neuropathy on the Auditory Brainstem Response</vt:lpstr>
      <vt:lpstr>Motivation: Big Picture</vt:lpstr>
      <vt:lpstr>Probable Causes of HHL</vt:lpstr>
      <vt:lpstr>(Interlude) Mechanics of Hearing</vt:lpstr>
      <vt:lpstr>(Interlude) Mechanics of Hearing</vt:lpstr>
      <vt:lpstr>The Auditory Brainstem Response</vt:lpstr>
      <vt:lpstr>(Interlude) Models of Audition</vt:lpstr>
      <vt:lpstr>Mechanisms of Auditory Neuropathy</vt:lpstr>
      <vt:lpstr>Damage Selects for Low-SR Fibers?</vt:lpstr>
      <vt:lpstr>The Big Goal</vt:lpstr>
      <vt:lpstr>Wave V Latency in Noise (in humans)</vt:lpstr>
      <vt:lpstr>Wave V Latency in Noise (in humans)</vt:lpstr>
      <vt:lpstr>Wave V Latency in Noise (modeled)</vt:lpstr>
      <vt:lpstr>Model Deficiencies </vt:lpstr>
      <vt:lpstr>SR Type Might Correlate to CFs (in chinchilla)</vt:lpstr>
      <vt:lpstr>The Brainstem Is Complicated</vt:lpstr>
      <vt:lpstr>The Midbrain is More Complicated</vt:lpstr>
      <vt:lpstr>The Improved Model</vt:lpstr>
      <vt:lpstr>Progress to Date</vt:lpstr>
      <vt:lpstr>Validate vs. Experimental Data</vt:lpstr>
      <vt:lpstr>Thanks!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77</cp:revision>
  <cp:lastPrinted>1904-01-01T00:00:00Z</cp:lastPrinted>
  <dcterms:created xsi:type="dcterms:W3CDTF">2008-12-23T17:38:39Z</dcterms:created>
  <dcterms:modified xsi:type="dcterms:W3CDTF">2016-03-31T01:52:14Z</dcterms:modified>
</cp:coreProperties>
</file>